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oifesnotes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hyperlink" Target="http://www.aoifesnotes.co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www.aoifesnotes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aoifesnotes.com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hyperlink" Target="http://www.aoifesnotes.com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hyperlink" Target="http://www.aoifesnotes.com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hyperlink" Target="http://www.aoifesnotes.com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hyperlink" Target="http://www.aoifesnotes.com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aoifesnotes.com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hyperlink" Target="http://www.aoifesnotes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Character Question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Studied Drama: Romeo and Juliet</a:t>
            </a:r>
          </a:p>
        </p:txBody>
      </p:sp>
      <p:sp>
        <p:nvSpPr>
          <p:cNvPr id="35" name="Shape 35"/>
          <p:cNvSpPr/>
          <p:nvPr/>
        </p:nvSpPr>
        <p:spPr>
          <a:xfrm>
            <a:off x="4725060" y="9151180"/>
            <a:ext cx="355468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2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2"/>
          <p:cNvGrpSpPr/>
          <p:nvPr/>
        </p:nvGrpSpPr>
        <p:grpSpPr>
          <a:xfrm>
            <a:off x="7023100" y="2565400"/>
            <a:ext cx="5397500" cy="6121400"/>
            <a:chOff x="-190500" y="-190500"/>
            <a:chExt cx="5397500" cy="6121400"/>
          </a:xfrm>
        </p:grpSpPr>
        <p:pic>
          <p:nvPicPr>
            <p:cNvPr id="91" name="pasted-image.png"/>
            <p:cNvPicPr/>
            <p:nvPr/>
          </p:nvPicPr>
          <p:blipFill>
            <a:blip r:embed="rId2">
              <a:extLst/>
            </a:blip>
            <a:srcRect l="17057" t="0" r="17057" b="0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Paragraph Eight: Final Impression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264" indent="-342264" defTabSz="449833">
              <a:spcBef>
                <a:spcPts val="27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Romeo is a young man who has to cope with great joy and great heartbreak within a very short space of time.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0" marL="342264" indent="-342264" defTabSz="449833">
              <a:spcBef>
                <a:spcPts val="27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He moves from being a rather self-centred and childish boy to a young husband whose wife is the centre of his world.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0" marL="342264" indent="-342264" defTabSz="449833">
              <a:spcBef>
                <a:spcPts val="27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Tragic death of a character who was not perfect but was likeable, loving and true to the end.</a:t>
            </a:r>
          </a:p>
        </p:txBody>
      </p:sp>
      <p:sp>
        <p:nvSpPr>
          <p:cNvPr id="95" name="Shape 95"/>
          <p:cNvSpPr/>
          <p:nvPr/>
        </p:nvSpPr>
        <p:spPr>
          <a:xfrm>
            <a:off x="4725060" y="9151180"/>
            <a:ext cx="355468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5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7023100" y="2565400"/>
            <a:ext cx="5397500" cy="6121400"/>
            <a:chOff x="-190500" y="-190500"/>
            <a:chExt cx="5397500" cy="6121400"/>
          </a:xfrm>
        </p:grpSpPr>
        <p:pic>
          <p:nvPicPr>
            <p:cNvPr id="38" name="143070716_1012x1350.jpeg"/>
            <p:cNvPicPr/>
            <p:nvPr/>
          </p:nvPicPr>
          <p:blipFill>
            <a:blip r:embed="rId2">
              <a:extLst/>
            </a:blip>
            <a:srcRect l="0" t="7211" r="0" b="7388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40" name="Shape 40"/>
          <p:cNvSpPr/>
          <p:nvPr>
            <p:ph type="title"/>
          </p:nvPr>
        </p:nvSpPr>
        <p:spPr>
          <a:xfrm>
            <a:off x="17526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Areas to consider when structuring your answer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714500" y="2895599"/>
            <a:ext cx="5422900" cy="5715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Challenges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Crisis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Resolution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Final impression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6883400" y="2540482"/>
            <a:ext cx="5664201" cy="6425236"/>
            <a:chOff x="-190499" y="-190499"/>
            <a:chExt cx="5664199" cy="6425234"/>
          </a:xfrm>
        </p:grpSpPr>
        <p:pic>
          <p:nvPicPr>
            <p:cNvPr id="43" name="pasted-image.png"/>
            <p:cNvPicPr/>
            <p:nvPr/>
          </p:nvPicPr>
          <p:blipFill>
            <a:blip r:embed="rId5">
              <a:extLst/>
            </a:blip>
            <a:srcRect l="17083" t="0" r="17083" b="0"/>
            <a:stretch>
              <a:fillRect/>
            </a:stretch>
          </p:blipFill>
          <p:spPr>
            <a:xfrm>
              <a:off x="0" y="0"/>
              <a:ext cx="5283200" cy="60188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90500" y="-190500"/>
              <a:ext cx="5664200" cy="6425236"/>
            </a:xfrm>
            <a:prstGeom prst="rect">
              <a:avLst/>
            </a:prstGeom>
            <a:effectLst/>
          </p:spPr>
        </p:pic>
      </p:grpSp>
      <p:sp>
        <p:nvSpPr>
          <p:cNvPr id="45" name="Shape 45"/>
          <p:cNvSpPr/>
          <p:nvPr/>
        </p:nvSpPr>
        <p:spPr>
          <a:xfrm>
            <a:off x="4725060" y="9018560"/>
            <a:ext cx="355468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7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Structuring your answer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Paragraph One:  </a:t>
            </a:r>
            <a:r>
              <a:rPr i="1"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play I have studied for my Junior Certificate is William Shakespeare’s classic tragedy ‘Romeo and Juliet’.  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Next sentence should answer the question directly:  </a:t>
            </a:r>
            <a:r>
              <a:rPr i="1"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character who I feel has undergone most change over the course of the play is Romeo.  </a:t>
            </a:r>
          </a:p>
        </p:txBody>
      </p:sp>
      <p:sp>
        <p:nvSpPr>
          <p:cNvPr id="49" name="Shape 49"/>
          <p:cNvSpPr/>
          <p:nvPr/>
        </p:nvSpPr>
        <p:spPr>
          <a:xfrm>
            <a:off x="4725060" y="9185047"/>
            <a:ext cx="3554680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3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3"/>
          <p:cNvGrpSpPr/>
          <p:nvPr/>
        </p:nvGrpSpPr>
        <p:grpSpPr>
          <a:xfrm>
            <a:off x="7023100" y="2565400"/>
            <a:ext cx="5397500" cy="6121400"/>
            <a:chOff x="-190500" y="-190500"/>
            <a:chExt cx="5397500" cy="6121400"/>
          </a:xfrm>
        </p:grpSpPr>
        <p:pic>
          <p:nvPicPr>
            <p:cNvPr id="52" name="pasted-image.png"/>
            <p:cNvPicPr/>
            <p:nvPr/>
          </p:nvPicPr>
          <p:blipFill>
            <a:blip r:embed="rId2">
              <a:extLst/>
            </a:blip>
            <a:srcRect l="17083" t="0" r="17083" b="0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Paragraph Two: First Impression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1320800" y="2768600"/>
            <a:ext cx="5422900" cy="5715000"/>
          </a:xfrm>
          <a:prstGeom prst="rect">
            <a:avLst/>
          </a:prstGeom>
        </p:spPr>
        <p:txBody>
          <a:bodyPr/>
          <a:lstStyle/>
          <a:p>
            <a:pPr lvl="0" marL="293370" indent="-293370" defTabSz="385572">
              <a:spcBef>
                <a:spcPts val="23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33528" dist="25146" dir="5400000">
                    <a:srgbClr val="000000"/>
                  </a:outerShdw>
                </a:effectLst>
              </a:rPr>
              <a:t>Self-centred and moody</a:t>
            </a:r>
            <a:endParaRPr sz="2376">
              <a:solidFill>
                <a:srgbClr val="FFFFFF"/>
              </a:solidFill>
              <a:effectLst>
                <a:outerShdw sx="100000" sy="100000" kx="0" ky="0" algn="b" rotWithShape="0" blurRad="33528" dist="25146" dir="5400000">
                  <a:srgbClr val="000000"/>
                </a:outerShdw>
              </a:effectLst>
            </a:endParaRPr>
          </a:p>
          <a:p>
            <a:pPr lvl="0" marL="293370" indent="-293370" defTabSz="385572">
              <a:spcBef>
                <a:spcPts val="23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33528" dist="25146" dir="5400000">
                    <a:srgbClr val="000000"/>
                  </a:outerShdw>
                </a:effectLst>
              </a:rPr>
              <a:t>Romeo is obsessed with Rosaline and cannot see that this is not real love.</a:t>
            </a:r>
            <a:endParaRPr sz="2376">
              <a:solidFill>
                <a:srgbClr val="FFFFFF"/>
              </a:solidFill>
              <a:effectLst>
                <a:outerShdw sx="100000" sy="100000" kx="0" ky="0" algn="b" rotWithShape="0" blurRad="33528" dist="25146" dir="5400000">
                  <a:srgbClr val="000000"/>
                </a:outerShdw>
              </a:effectLst>
            </a:endParaRPr>
          </a:p>
          <a:p>
            <a:pPr lvl="0" marL="293370" indent="-293370" defTabSz="385572">
              <a:spcBef>
                <a:spcPts val="23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33528" dist="25146" dir="5400000">
                    <a:srgbClr val="000000"/>
                  </a:outerShdw>
                </a:effectLst>
              </a:rPr>
              <a:t>He ‘Shuts up his windows’ and ‘makes himself an artificial night’  </a:t>
            </a:r>
            <a:endParaRPr sz="2376">
              <a:solidFill>
                <a:srgbClr val="FFFFFF"/>
              </a:solidFill>
              <a:effectLst>
                <a:outerShdw sx="100000" sy="100000" kx="0" ky="0" algn="b" rotWithShape="0" blurRad="33528" dist="25146" dir="5400000">
                  <a:srgbClr val="000000"/>
                </a:outerShdw>
              </a:effectLst>
            </a:endParaRPr>
          </a:p>
          <a:p>
            <a:pPr lvl="0" marL="293370" indent="-293370" defTabSz="385572">
              <a:spcBef>
                <a:spcPts val="23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33528" dist="25146" dir="5400000">
                    <a:srgbClr val="000000"/>
                  </a:outerShdw>
                </a:effectLst>
              </a:rPr>
              <a:t>Romeo does not seem to care that he is worrying his parents and his friends.   </a:t>
            </a:r>
            <a:endParaRPr sz="2376">
              <a:solidFill>
                <a:srgbClr val="FFFFFF"/>
              </a:solidFill>
              <a:effectLst>
                <a:outerShdw sx="100000" sy="100000" kx="0" ky="0" algn="b" rotWithShape="0" blurRad="33528" dist="25146" dir="5400000">
                  <a:srgbClr val="000000"/>
                </a:outerShdw>
              </a:effectLst>
            </a:endParaRPr>
          </a:p>
          <a:p>
            <a:pPr lvl="0" marL="293370" indent="-293370" defTabSz="385572">
              <a:spcBef>
                <a:spcPts val="23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33528" dist="25146" dir="5400000">
                    <a:srgbClr val="000000"/>
                  </a:outerShdw>
                </a:effectLst>
              </a:rPr>
              <a:t>He is so caught up in his own woes that he says he sinks ‘under love’s heavy burden’.</a:t>
            </a:r>
          </a:p>
        </p:txBody>
      </p:sp>
      <p:sp>
        <p:nvSpPr>
          <p:cNvPr id="56" name="Shape 56"/>
          <p:cNvSpPr/>
          <p:nvPr/>
        </p:nvSpPr>
        <p:spPr>
          <a:xfrm>
            <a:off x="4725060" y="9032647"/>
            <a:ext cx="3554680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5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5721350" y="2565400"/>
            <a:ext cx="5397500" cy="6121400"/>
            <a:chOff x="-190500" y="-900599"/>
            <a:chExt cx="5397500" cy="6121400"/>
          </a:xfrm>
        </p:grpSpPr>
        <p:pic>
          <p:nvPicPr>
            <p:cNvPr id="59" name="pasted-image.png"/>
            <p:cNvPicPr/>
            <p:nvPr/>
          </p:nvPicPr>
          <p:blipFill>
            <a:blip r:embed="rId2">
              <a:extLst/>
            </a:blip>
            <a:srcRect l="16150" t="0" r="22091" b="0"/>
            <a:stretch>
              <a:fillRect/>
            </a:stretch>
          </p:blipFill>
          <p:spPr>
            <a:xfrm>
              <a:off x="0" y="0"/>
              <a:ext cx="5016500" cy="45488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900600"/>
              <a:ext cx="5397500" cy="6121401"/>
            </a:xfrm>
            <a:prstGeom prst="rect">
              <a:avLst/>
            </a:prstGeom>
            <a:effectLst/>
          </p:spPr>
        </p:pic>
      </p:grpSp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Paragraph Three: Changeable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209550" y="2641600"/>
            <a:ext cx="5422900" cy="5715000"/>
          </a:xfrm>
          <a:prstGeom prst="rect">
            <a:avLst/>
          </a:prstGeom>
        </p:spPr>
        <p:txBody>
          <a:bodyPr/>
          <a:lstStyle/>
          <a:p>
            <a:pPr lvl="0" marL="404495" indent="-404495" defTabSz="531622">
              <a:spcBef>
                <a:spcPts val="32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solidFill>
                  <a:srgbClr val="FFFFFF"/>
                </a:solidFill>
                <a:effectLst>
                  <a:outerShdw sx="100000" sy="100000" kx="0" ky="0" algn="b" rotWithShape="0" blurRad="46228" dist="34671" dir="5400000">
                    <a:srgbClr val="000000"/>
                  </a:outerShdw>
                </a:effectLst>
              </a:rPr>
              <a:t>When he meets Juliet, all thoughts of Rosaline vanish from Romeo’s mind.</a:t>
            </a:r>
            <a:endParaRPr sz="3276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0" marL="404495" indent="-404495" defTabSz="531622">
              <a:spcBef>
                <a:spcPts val="32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solidFill>
                  <a:srgbClr val="FFFFFF"/>
                </a:solidFill>
                <a:effectLst>
                  <a:outerShdw sx="100000" sy="100000" kx="0" ky="0" algn="b" rotWithShape="0" blurRad="46228" dist="34671" dir="5400000">
                    <a:srgbClr val="000000"/>
                  </a:outerShdw>
                </a:effectLst>
              </a:rPr>
              <a:t>‘Did my heart love till now?’</a:t>
            </a:r>
            <a:endParaRPr sz="3276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0" marL="404495" indent="-404495" defTabSz="531622">
              <a:spcBef>
                <a:spcPts val="32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76">
                <a:solidFill>
                  <a:srgbClr val="FFFFFF"/>
                </a:solidFill>
                <a:effectLst>
                  <a:outerShdw sx="100000" sy="100000" kx="0" ky="0" algn="b" rotWithShape="0" blurRad="46228" dist="34671" dir="5400000">
                    <a:srgbClr val="000000"/>
                  </a:outerShdw>
                </a:effectLst>
              </a:rPr>
              <a:t>Friar Laurence is astonished that Rosaline could be ‘So soon forsaken’.</a:t>
            </a:r>
          </a:p>
        </p:txBody>
      </p:sp>
      <p:sp>
        <p:nvSpPr>
          <p:cNvPr id="63" name="Shape 63"/>
          <p:cNvSpPr/>
          <p:nvPr/>
        </p:nvSpPr>
        <p:spPr>
          <a:xfrm>
            <a:off x="4725060" y="9168113"/>
            <a:ext cx="355468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5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7023100" y="2565400"/>
            <a:ext cx="5397500" cy="6121400"/>
            <a:chOff x="-190500" y="-190500"/>
            <a:chExt cx="5397500" cy="6121400"/>
          </a:xfrm>
        </p:grpSpPr>
        <p:pic>
          <p:nvPicPr>
            <p:cNvPr id="66" name="pasted-image.png"/>
            <p:cNvPicPr/>
            <p:nvPr/>
          </p:nvPicPr>
          <p:blipFill>
            <a:blip r:embed="rId2">
              <a:extLst/>
            </a:blip>
            <a:srcRect l="17083" t="0" r="17083" b="0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Paragraph Four: Impulsive 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7825" indent="-377825" defTabSz="496570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60">
                <a:solidFill>
                  <a:srgbClr val="FFFFFF"/>
                </a:solidFill>
                <a:effectLst>
                  <a:outerShdw sx="100000" sy="100000" kx="0" ky="0" algn="b" rotWithShape="0" blurRad="43180" dist="32385" dir="5400000">
                    <a:srgbClr val="000000"/>
                  </a:outerShdw>
                </a:effectLst>
              </a:rPr>
              <a:t>Romeo falls deeply in love with Juliet the moment he meets her.</a:t>
            </a:r>
            <a:endParaRPr sz="3060">
              <a:solidFill>
                <a:srgbClr val="FFFFFF"/>
              </a:solidFill>
              <a:effectLst>
                <a:outerShdw sx="100000" sy="100000" kx="0" ky="0" algn="b" rotWithShape="0" blurRad="43180" dist="32385" dir="5400000">
                  <a:srgbClr val="000000"/>
                </a:outerShdw>
              </a:effectLst>
            </a:endParaRPr>
          </a:p>
          <a:p>
            <a:pPr lvl="0" marL="377825" indent="-377825" defTabSz="496570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60">
                <a:solidFill>
                  <a:srgbClr val="FFFFFF"/>
                </a:solidFill>
                <a:effectLst>
                  <a:outerShdw sx="100000" sy="100000" kx="0" ky="0" algn="b" rotWithShape="0" blurRad="43180" dist="32385" dir="5400000">
                    <a:srgbClr val="000000"/>
                  </a:outerShdw>
                </a:effectLst>
              </a:rPr>
              <a:t>He cannot leave the Capulets’ house, saying, ‘Can I go forward when my heart is here?’</a:t>
            </a:r>
            <a:endParaRPr sz="3060">
              <a:solidFill>
                <a:srgbClr val="FFFFFF"/>
              </a:solidFill>
              <a:effectLst>
                <a:outerShdw sx="100000" sy="100000" kx="0" ky="0" algn="b" rotWithShape="0" blurRad="43180" dist="32385" dir="5400000">
                  <a:srgbClr val="000000"/>
                </a:outerShdw>
              </a:effectLst>
            </a:endParaRPr>
          </a:p>
          <a:p>
            <a:pPr lvl="0" marL="377825" indent="-377825" defTabSz="496570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60">
                <a:solidFill>
                  <a:srgbClr val="FFFFFF"/>
                </a:solidFill>
                <a:effectLst>
                  <a:outerShdw sx="100000" sy="100000" kx="0" ky="0" algn="b" rotWithShape="0" blurRad="43180" dist="32385" dir="5400000">
                    <a:srgbClr val="000000"/>
                  </a:outerShdw>
                </a:effectLst>
              </a:rPr>
              <a:t>He doesn’t care if he is found in the orchard; he is willing to risk anything to be with Juliet.</a:t>
            </a:r>
          </a:p>
        </p:txBody>
      </p:sp>
      <p:sp>
        <p:nvSpPr>
          <p:cNvPr id="70" name="Shape 70"/>
          <p:cNvSpPr/>
          <p:nvPr/>
        </p:nvSpPr>
        <p:spPr>
          <a:xfrm>
            <a:off x="4725060" y="9170960"/>
            <a:ext cx="355468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5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4"/>
          <p:cNvGrpSpPr/>
          <p:nvPr/>
        </p:nvGrpSpPr>
        <p:grpSpPr>
          <a:xfrm>
            <a:off x="7023100" y="2565400"/>
            <a:ext cx="5397500" cy="6121400"/>
            <a:chOff x="-190500" y="-190500"/>
            <a:chExt cx="5397500" cy="6121400"/>
          </a:xfrm>
        </p:grpSpPr>
        <p:pic>
          <p:nvPicPr>
            <p:cNvPr id="73" name="pasted-image.png"/>
            <p:cNvPicPr/>
            <p:nvPr/>
          </p:nvPicPr>
          <p:blipFill>
            <a:blip r:embed="rId2">
              <a:extLst/>
            </a:blip>
            <a:srcRect l="17057" t="0" r="17057" b="0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Paragraph Five: Happy and light-hearted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1155" indent="-351155" defTabSz="461518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solidFill>
                  <a:srgbClr val="FFFFFF"/>
                </a:solidFill>
                <a:effectLst>
                  <a:outerShdw sx="100000" sy="100000" kx="0" ky="0" algn="b" rotWithShape="0" blurRad="40132" dist="30099" dir="5400000">
                    <a:srgbClr val="000000"/>
                  </a:outerShdw>
                </a:effectLst>
              </a:rPr>
              <a:t>When Romeo loved Rosaline he was miserable and unsociable. </a:t>
            </a:r>
            <a:endParaRPr sz="2844">
              <a:solidFill>
                <a:srgbClr val="FFFFFF"/>
              </a:solidFill>
              <a:effectLst>
                <a:outerShdw sx="100000" sy="100000" kx="0" ky="0" algn="b" rotWithShape="0" blurRad="40132" dist="30099" dir="5400000">
                  <a:srgbClr val="000000"/>
                </a:outerShdw>
              </a:effectLst>
            </a:endParaRPr>
          </a:p>
          <a:p>
            <a:pPr lvl="0" marL="351155" indent="-351155" defTabSz="461518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solidFill>
                  <a:srgbClr val="FFFFFF"/>
                </a:solidFill>
                <a:effectLst>
                  <a:outerShdw sx="100000" sy="100000" kx="0" ky="0" algn="b" rotWithShape="0" blurRad="40132" dist="30099" dir="5400000">
                    <a:srgbClr val="000000"/>
                  </a:outerShdw>
                </a:effectLst>
              </a:rPr>
              <a:t>Now that he is in love with Juliet, he is in good spirits again.</a:t>
            </a:r>
            <a:endParaRPr sz="2844">
              <a:solidFill>
                <a:srgbClr val="FFFFFF"/>
              </a:solidFill>
              <a:effectLst>
                <a:outerShdw sx="100000" sy="100000" kx="0" ky="0" algn="b" rotWithShape="0" blurRad="40132" dist="30099" dir="5400000">
                  <a:srgbClr val="000000"/>
                </a:outerShdw>
              </a:effectLst>
            </a:endParaRPr>
          </a:p>
          <a:p>
            <a:pPr lvl="0" marL="351155" indent="-351155" defTabSz="461518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solidFill>
                  <a:srgbClr val="FFFFFF"/>
                </a:solidFill>
                <a:effectLst>
                  <a:outerShdw sx="100000" sy="100000" kx="0" ky="0" algn="b" rotWithShape="0" blurRad="40132" dist="30099" dir="5400000">
                    <a:srgbClr val="000000"/>
                  </a:outerShdw>
                </a:effectLst>
              </a:rPr>
              <a:t>Mercutio comments on this: ‘Now art thou sociable, now art thou Romeo’.</a:t>
            </a:r>
            <a:endParaRPr sz="2844">
              <a:solidFill>
                <a:srgbClr val="FFFFFF"/>
              </a:solidFill>
              <a:effectLst>
                <a:outerShdw sx="100000" sy="100000" kx="0" ky="0" algn="b" rotWithShape="0" blurRad="40132" dist="30099" dir="5400000">
                  <a:srgbClr val="000000"/>
                </a:outerShdw>
              </a:effectLst>
            </a:endParaRPr>
          </a:p>
          <a:p>
            <a:pPr lvl="0" marL="351155" indent="-351155" defTabSz="461518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solidFill>
                  <a:srgbClr val="FFFFFF"/>
                </a:solidFill>
                <a:effectLst>
                  <a:outerShdw sx="100000" sy="100000" kx="0" ky="0" algn="b" rotWithShape="0" blurRad="40132" dist="30099" dir="5400000">
                    <a:srgbClr val="000000"/>
                  </a:outerShdw>
                </a:effectLst>
              </a:rPr>
              <a:t>Romeo is even willing to make peace with Tybalt.</a:t>
            </a:r>
          </a:p>
        </p:txBody>
      </p:sp>
      <p:sp>
        <p:nvSpPr>
          <p:cNvPr id="77" name="Shape 77"/>
          <p:cNvSpPr/>
          <p:nvPr/>
        </p:nvSpPr>
        <p:spPr>
          <a:xfrm>
            <a:off x="4725060" y="9185047"/>
            <a:ext cx="3554680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5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Paragraph Six: Still rather immature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When Tybalt kills Mercutio, Romeo avenges his death without thinking of the consequences.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The moment he has killed Tybalt, Romeo wails that he is ‘Fortune’s fool’ and Benvolio has to urge him to leave before he is arrested. 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Even though he is married now, Romeo still does not act like a man, throwing himself to the ground and weeping in the friar’s cell. 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The Friar says that Romeo’s tears ‘are womanish’ and the Nurse tells him to be a man ‘for Juliet’s sake’.</a:t>
            </a:r>
          </a:p>
        </p:txBody>
      </p:sp>
      <p:sp>
        <p:nvSpPr>
          <p:cNvPr id="81" name="Shape 81"/>
          <p:cNvSpPr/>
          <p:nvPr/>
        </p:nvSpPr>
        <p:spPr>
          <a:xfrm>
            <a:off x="4725060" y="9100380"/>
            <a:ext cx="355468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3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7023100" y="2565400"/>
            <a:ext cx="5397500" cy="6121400"/>
            <a:chOff x="-190500" y="-190500"/>
            <a:chExt cx="5397500" cy="6121400"/>
          </a:xfrm>
        </p:grpSpPr>
        <p:pic>
          <p:nvPicPr>
            <p:cNvPr id="84" name="pasted-image.png"/>
            <p:cNvPicPr/>
            <p:nvPr/>
          </p:nvPicPr>
          <p:blipFill>
            <a:blip r:embed="rId2">
              <a:extLst/>
            </a:blip>
            <a:srcRect l="27820" t="0" r="27820" b="0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624">
                <a:effectLst>
                  <a:outerShdw sx="100000" sy="100000" kx="0" ky="0" algn="b" rotWithShape="0" blurRad="46736" dist="35052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24">
                <a:solidFill>
                  <a:srgbClr val="FFFFFF"/>
                </a:solidFill>
                <a:effectLst>
                  <a:outerShdw sx="100000" sy="100000" kx="0" ky="0" algn="b" rotWithShape="0" blurRad="46736" dist="35052" dir="5400000">
                    <a:srgbClr val="000000"/>
                  </a:outerShdw>
                </a:effectLst>
              </a:rPr>
              <a:t>Paragraph Seven: Heartbroken but brave and determined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793750" y="2768600"/>
            <a:ext cx="5422900" cy="5715001"/>
          </a:xfrm>
          <a:prstGeom prst="rect">
            <a:avLst/>
          </a:prstGeom>
        </p:spPr>
        <p:txBody>
          <a:bodyPr/>
          <a:lstStyle/>
          <a:p>
            <a:pPr lvl="0" marL="306704" indent="-306704" defTabSz="403097">
              <a:spcBef>
                <a:spcPts val="2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84">
                <a:solidFill>
                  <a:srgbClr val="FFFFFF"/>
                </a:solidFill>
                <a:effectLst>
                  <a:outerShdw sx="100000" sy="100000" kx="0" ky="0" algn="b" rotWithShape="0" blurRad="35052" dist="26289" dir="5400000">
                    <a:srgbClr val="000000"/>
                  </a:outerShdw>
                </a:effectLst>
              </a:rPr>
              <a:t>When Romeo hears of Juliet’s death, he is so distraught that he immediately wants to die too: ‘Well, Juliet, I will lie with thee to-night’.</a:t>
            </a:r>
            <a:endParaRPr sz="2484">
              <a:solidFill>
                <a:srgbClr val="FFFFFF"/>
              </a:solidFill>
              <a:effectLst>
                <a:outerShdw sx="100000" sy="100000" kx="0" ky="0" algn="b" rotWithShape="0" blurRad="35052" dist="26289" dir="5400000">
                  <a:srgbClr val="000000"/>
                </a:outerShdw>
              </a:effectLst>
            </a:endParaRPr>
          </a:p>
          <a:p>
            <a:pPr lvl="0" marL="306704" indent="-306704" defTabSz="403097">
              <a:spcBef>
                <a:spcPts val="2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84">
                <a:solidFill>
                  <a:srgbClr val="FFFFFF"/>
                </a:solidFill>
                <a:effectLst>
                  <a:outerShdw sx="100000" sy="100000" kx="0" ky="0" algn="b" rotWithShape="0" blurRad="35052" dist="26289" dir="5400000">
                    <a:srgbClr val="000000"/>
                  </a:outerShdw>
                </a:effectLst>
              </a:rPr>
              <a:t>Instead of running to the Friar for help or bemoaning his fate, Romeo decides to take action.  He buys poison and rides back to Verona as fast as he can.</a:t>
            </a:r>
            <a:endParaRPr sz="2484">
              <a:solidFill>
                <a:srgbClr val="FFFFFF"/>
              </a:solidFill>
              <a:effectLst>
                <a:outerShdw sx="100000" sy="100000" kx="0" ky="0" algn="b" rotWithShape="0" blurRad="35052" dist="26289" dir="5400000">
                  <a:srgbClr val="000000"/>
                </a:outerShdw>
              </a:effectLst>
            </a:endParaRPr>
          </a:p>
          <a:p>
            <a:pPr lvl="0" marL="306704" indent="-306704" defTabSz="403097">
              <a:spcBef>
                <a:spcPts val="2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84">
                <a:solidFill>
                  <a:srgbClr val="FFFFFF"/>
                </a:solidFill>
                <a:effectLst>
                  <a:outerShdw sx="100000" sy="100000" kx="0" ky="0" algn="b" rotWithShape="0" blurRad="35052" dist="26289" dir="5400000">
                    <a:srgbClr val="000000"/>
                  </a:outerShdw>
                </a:effectLst>
              </a:rPr>
              <a:t>He shows dignity and decency in his dealings with Paris, begging him not to fight and placing him in the tomb with Juliet when he has killed him.</a:t>
            </a:r>
          </a:p>
        </p:txBody>
      </p:sp>
      <p:sp>
        <p:nvSpPr>
          <p:cNvPr id="88" name="Shape 88"/>
          <p:cNvSpPr/>
          <p:nvPr/>
        </p:nvSpPr>
        <p:spPr>
          <a:xfrm>
            <a:off x="4725060" y="9168113"/>
            <a:ext cx="355468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Aoife O’Driscoll   </a:t>
            </a:r>
            <a:r>
              <a:rPr sz="1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5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